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8" r:id="rId3"/>
    <p:sldId id="263" r:id="rId4"/>
    <p:sldId id="299" r:id="rId5"/>
    <p:sldId id="291" r:id="rId6"/>
    <p:sldId id="303" r:id="rId7"/>
    <p:sldId id="293" r:id="rId8"/>
    <p:sldId id="296" r:id="rId9"/>
    <p:sldId id="300" r:id="rId10"/>
    <p:sldId id="304" r:id="rId11"/>
    <p:sldId id="306" r:id="rId12"/>
    <p:sldId id="307" r:id="rId13"/>
    <p:sldId id="308" r:id="rId14"/>
    <p:sldId id="309" r:id="rId15"/>
    <p:sldId id="294" r:id="rId16"/>
    <p:sldId id="301" r:id="rId17"/>
    <p:sldId id="310" r:id="rId18"/>
    <p:sldId id="295" r:id="rId19"/>
    <p:sldId id="281" r:id="rId20"/>
    <p:sldId id="27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BF0"/>
    <a:srgbClr val="B5CCCC"/>
    <a:srgbClr val="DDE6E6"/>
    <a:srgbClr val="F7F7F7"/>
    <a:srgbClr val="E2CBB7"/>
    <a:srgbClr val="F6E9DA"/>
    <a:srgbClr val="554F4D"/>
    <a:srgbClr val="FFFFFF"/>
    <a:srgbClr val="FAFAFA"/>
    <a:srgbClr val="F2D5C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6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2178517" y="2494459"/>
            <a:ext cx="7834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655D5B"/>
                </a:solidFill>
              </a:rPr>
              <a:t>Product Analysis </a:t>
            </a:r>
          </a:p>
          <a:p>
            <a:pPr algn="ctr"/>
            <a:r>
              <a:rPr lang="en-US" altLang="ko-KR" sz="4000" b="1" dirty="0">
                <a:solidFill>
                  <a:srgbClr val="655D5B"/>
                </a:solidFill>
              </a:rPr>
              <a:t>through Shopping mall Review.</a:t>
            </a:r>
            <a:endParaRPr lang="ko-KR" altLang="en-US" sz="4000" b="1" dirty="0">
              <a:solidFill>
                <a:srgbClr val="655D5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9448941" y="5430861"/>
            <a:ext cx="27430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54F4D"/>
                </a:solidFill>
              </a:rPr>
              <a:t>제어자동화공학부 </a:t>
            </a:r>
            <a:r>
              <a:rPr lang="en-US" altLang="ko-KR" sz="1600" dirty="0">
                <a:solidFill>
                  <a:srgbClr val="554F4D"/>
                </a:solidFill>
              </a:rPr>
              <a:t>– IT </a:t>
            </a:r>
            <a:r>
              <a:rPr lang="ko-KR" altLang="en-US" sz="1600" dirty="0">
                <a:solidFill>
                  <a:srgbClr val="554F4D"/>
                </a:solidFill>
              </a:rPr>
              <a:t>융합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ctr"/>
            <a:r>
              <a:rPr lang="en-US" altLang="ko-KR" sz="1600" dirty="0">
                <a:solidFill>
                  <a:srgbClr val="554F4D"/>
                </a:solidFill>
              </a:rPr>
              <a:t>9</a:t>
            </a:r>
            <a:r>
              <a:rPr lang="ko-KR" altLang="en-US" sz="1600" dirty="0">
                <a:solidFill>
                  <a:srgbClr val="554F4D"/>
                </a:solidFill>
              </a:rPr>
              <a:t>조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ctr"/>
            <a:r>
              <a:rPr lang="en-US" altLang="ko-KR" sz="1600" dirty="0">
                <a:solidFill>
                  <a:srgbClr val="554F4D"/>
                </a:solidFill>
              </a:rPr>
              <a:t>20171333 </a:t>
            </a:r>
            <a:r>
              <a:rPr lang="ko-KR" altLang="en-US" sz="1600" dirty="0">
                <a:solidFill>
                  <a:srgbClr val="554F4D"/>
                </a:solidFill>
              </a:rPr>
              <a:t>진희정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ctr"/>
            <a:r>
              <a:rPr lang="en-US" altLang="ko-KR" sz="1600" dirty="0">
                <a:solidFill>
                  <a:srgbClr val="554F4D"/>
                </a:solidFill>
              </a:rPr>
              <a:t>20183222 </a:t>
            </a:r>
            <a:r>
              <a:rPr lang="ko-KR" altLang="en-US" sz="1600" dirty="0">
                <a:solidFill>
                  <a:srgbClr val="554F4D"/>
                </a:solidFill>
              </a:rPr>
              <a:t>손지민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DACC7-BE15-4950-9174-CC799BB6A970}"/>
              </a:ext>
            </a:extLst>
          </p:cNvPr>
          <p:cNvSpPr txBox="1"/>
          <p:nvPr/>
        </p:nvSpPr>
        <p:spPr>
          <a:xfrm>
            <a:off x="0" y="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54F4D"/>
                </a:solidFill>
              </a:rPr>
              <a:t>2021 1</a:t>
            </a:r>
            <a:r>
              <a:rPr lang="ko-KR" altLang="en-US" sz="1400" dirty="0">
                <a:solidFill>
                  <a:srgbClr val="554F4D"/>
                </a:solidFill>
              </a:rPr>
              <a:t>학기 인공지능 및 실습</a:t>
            </a:r>
            <a:endParaRPr lang="en-US" altLang="ko-KR" sz="1400" dirty="0">
              <a:solidFill>
                <a:srgbClr val="554F4D"/>
              </a:solidFill>
            </a:endParaRPr>
          </a:p>
          <a:p>
            <a:pPr algn="ctr"/>
            <a:r>
              <a:rPr lang="en-US" altLang="ko-KR" sz="1400" dirty="0">
                <a:solidFill>
                  <a:srgbClr val="554F4D"/>
                </a:solidFill>
              </a:rPr>
              <a:t>Team Project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9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Data Collection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1BF66E1-A88C-40D6-9657-CC6355646A4F}"/>
              </a:ext>
            </a:extLst>
          </p:cNvPr>
          <p:cNvPicPr/>
          <p:nvPr/>
        </p:nvPicPr>
        <p:blipFill rotWithShape="1">
          <a:blip r:embed="rId2"/>
          <a:srcRect t="5861"/>
          <a:stretch/>
        </p:blipFill>
        <p:spPr>
          <a:xfrm>
            <a:off x="622300" y="1349234"/>
            <a:ext cx="3333683" cy="2818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82753-5910-4CF3-B52D-9A6F1BF5CE93}"/>
              </a:ext>
            </a:extLst>
          </p:cNvPr>
          <p:cNvSpPr txBox="1"/>
          <p:nvPr/>
        </p:nvSpPr>
        <p:spPr>
          <a:xfrm>
            <a:off x="578985" y="4167738"/>
            <a:ext cx="342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카테고리별로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리뷰데이터</a:t>
            </a:r>
            <a:r>
              <a:rPr lang="ko-KR" altLang="ko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저장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A137-1267-484A-A0A7-314E58515E5F}"/>
              </a:ext>
            </a:extLst>
          </p:cNvPr>
          <p:cNvSpPr txBox="1"/>
          <p:nvPr/>
        </p:nvSpPr>
        <p:spPr>
          <a:xfrm>
            <a:off x="4350620" y="6315871"/>
            <a:ext cx="422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모든 리뷰 데이터를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output1.csv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 저장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1A3311-8A2C-4B99-B702-52FADB1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20" y="1289077"/>
            <a:ext cx="7725878" cy="48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2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58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  <a:latin typeface="+mn-ea"/>
              </a:rPr>
              <a:t>Data </a:t>
            </a:r>
            <a:r>
              <a:rPr lang="en-US" altLang="ko-KR" sz="3600" b="1" dirty="0">
                <a:solidFill>
                  <a:srgbClr val="554F4D"/>
                </a:solidFill>
                <a:effectLst/>
                <a:latin typeface="+mn-ea"/>
              </a:rPr>
              <a:t>preprocessing</a:t>
            </a:r>
            <a:endParaRPr lang="ko-KR" altLang="en-US" sz="3600" b="1" dirty="0">
              <a:solidFill>
                <a:srgbClr val="554F4D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C533F3-8652-4199-8B6D-A887027BADCE}"/>
              </a:ext>
            </a:extLst>
          </p:cNvPr>
          <p:cNvGrpSpPr/>
          <p:nvPr/>
        </p:nvGrpSpPr>
        <p:grpSpPr>
          <a:xfrm>
            <a:off x="9314375" y="1453896"/>
            <a:ext cx="2877625" cy="477604"/>
            <a:chOff x="6225660" y="2467459"/>
            <a:chExt cx="598082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7E84D0-0D76-413C-8F2C-FE81B886D8D4}"/>
                </a:ext>
              </a:extLst>
            </p:cNvPr>
            <p:cNvSpPr txBox="1"/>
            <p:nvPr/>
          </p:nvSpPr>
          <p:spPr>
            <a:xfrm>
              <a:off x="7382786" y="2467459"/>
              <a:ext cx="3235709" cy="309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/>
              <a:r>
                <a:rPr lang="ko-KR" altLang="en-US" sz="2000" kern="100" dirty="0" err="1">
                  <a:latin typeface="+mn-ea"/>
                  <a:cs typeface="Times New Roman" panose="02020603050405020304" pitchFamily="18" charset="0"/>
                </a:rPr>
                <a:t>불용어</a:t>
              </a:r>
              <a:r>
                <a:rPr lang="ko-KR" altLang="en-US" sz="2000" kern="100" dirty="0">
                  <a:latin typeface="+mn-ea"/>
                  <a:cs typeface="Times New Roman" panose="02020603050405020304" pitchFamily="18" charset="0"/>
                </a:rPr>
                <a:t> 제거</a:t>
              </a:r>
              <a:endParaRPr lang="ko-KR" altLang="ko-KR" sz="2000" kern="100" dirty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CA38B82-8F4A-4A2F-ACD2-08DCD9E5E95E}"/>
                </a:ext>
              </a:extLst>
            </p:cNvPr>
            <p:cNvCxnSpPr>
              <a:cxnSpLocks/>
            </p:cNvCxnSpPr>
            <p:nvPr/>
          </p:nvCxnSpPr>
          <p:spPr>
            <a:xfrm>
              <a:off x="6225660" y="2836791"/>
              <a:ext cx="59808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B971E-4170-4A03-A371-973597B0A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46"/>
          <a:stretch/>
        </p:blipFill>
        <p:spPr>
          <a:xfrm>
            <a:off x="643367" y="1254628"/>
            <a:ext cx="5276211" cy="3246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2CC9EB-B3D4-48D5-824D-5436DA1260B5}"/>
              </a:ext>
            </a:extLst>
          </p:cNvPr>
          <p:cNvSpPr txBox="1"/>
          <p:nvPr/>
        </p:nvSpPr>
        <p:spPr>
          <a:xfrm>
            <a:off x="5919578" y="1262145"/>
            <a:ext cx="219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 err="1">
                <a:solidFill>
                  <a:srgbClr val="554F4D"/>
                </a:solidFill>
              </a:rPr>
              <a:t>불용어</a:t>
            </a:r>
            <a:r>
              <a:rPr lang="ko-KR" altLang="en-US" sz="2000" dirty="0">
                <a:solidFill>
                  <a:srgbClr val="554F4D"/>
                </a:solidFill>
              </a:rPr>
              <a:t> 제거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5DF4F3-3F5D-43A9-99EB-CE0C8DBB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33" y="5020349"/>
            <a:ext cx="9657867" cy="1824368"/>
          </a:xfrm>
          <a:prstGeom prst="rect">
            <a:avLst/>
          </a:prstGeom>
        </p:spPr>
      </p:pic>
      <p:sp>
        <p:nvSpPr>
          <p:cNvPr id="12" name="화살표: 굽음 11">
            <a:extLst>
              <a:ext uri="{FF2B5EF4-FFF2-40B4-BE49-F238E27FC236}">
                <a16:creationId xmlns:a16="http://schemas.microsoft.com/office/drawing/2014/main" id="{7F62BE9B-049E-40AD-B3D7-F2BD52B96DD4}"/>
              </a:ext>
            </a:extLst>
          </p:cNvPr>
          <p:cNvSpPr/>
          <p:nvPr/>
        </p:nvSpPr>
        <p:spPr>
          <a:xfrm rot="5400000">
            <a:off x="6410610" y="3374444"/>
            <a:ext cx="1328286" cy="1196779"/>
          </a:xfrm>
          <a:prstGeom prst="bentArrow">
            <a:avLst>
              <a:gd name="adj1" fmla="val 32042"/>
              <a:gd name="adj2" fmla="val 25000"/>
              <a:gd name="adj3" fmla="val 25000"/>
              <a:gd name="adj4" fmla="val 43750"/>
            </a:avLst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71600-FC1C-45D4-803B-9934F0C1DCA7}"/>
              </a:ext>
            </a:extLst>
          </p:cNvPr>
          <p:cNvSpPr txBox="1"/>
          <p:nvPr/>
        </p:nvSpPr>
        <p:spPr>
          <a:xfrm>
            <a:off x="8932244" y="4600989"/>
            <a:ext cx="320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 err="1">
                <a:solidFill>
                  <a:srgbClr val="554F4D"/>
                </a:solidFill>
                <a:latin typeface="+mn-ea"/>
              </a:rPr>
              <a:t>불용어</a:t>
            </a:r>
            <a:r>
              <a:rPr lang="ko-KR" altLang="en-US" sz="2000" dirty="0">
                <a:solidFill>
                  <a:srgbClr val="554F4D"/>
                </a:solidFill>
                <a:latin typeface="+mn-ea"/>
              </a:rPr>
              <a:t> 제거 전 </a:t>
            </a:r>
            <a:r>
              <a:rPr lang="en-US" altLang="ko-KR" sz="2000" dirty="0">
                <a:solidFill>
                  <a:srgbClr val="554F4D"/>
                </a:solidFill>
                <a:latin typeface="+mn-ea"/>
              </a:rPr>
              <a:t>/ </a:t>
            </a:r>
            <a:r>
              <a:rPr lang="ko-KR" altLang="en-US" sz="2000" dirty="0">
                <a:solidFill>
                  <a:srgbClr val="554F4D"/>
                </a:solidFill>
                <a:latin typeface="+mn-ea"/>
              </a:rPr>
              <a:t>후 비교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E01A9A-1E5F-4354-8B48-BAE02713C070}"/>
              </a:ext>
            </a:extLst>
          </p:cNvPr>
          <p:cNvSpPr/>
          <p:nvPr/>
        </p:nvSpPr>
        <p:spPr>
          <a:xfrm flipH="1">
            <a:off x="4304864" y="6025415"/>
            <a:ext cx="161257" cy="24225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i="1" dirty="0">
                <a:solidFill>
                  <a:srgbClr val="92ABF0"/>
                </a:solidFill>
              </a:rPr>
              <a:t>후</a:t>
            </a:r>
          </a:p>
        </p:txBody>
      </p:sp>
    </p:spTree>
    <p:extLst>
      <p:ext uri="{BB962C8B-B14F-4D97-AF65-F5344CB8AC3E}">
        <p14:creationId xmlns:p14="http://schemas.microsoft.com/office/powerpoint/2010/main" val="380142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58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  <a:latin typeface="+mn-ea"/>
              </a:rPr>
              <a:t>Data </a:t>
            </a:r>
            <a:r>
              <a:rPr lang="en-US" altLang="ko-KR" sz="3600" b="1" dirty="0">
                <a:solidFill>
                  <a:srgbClr val="554F4D"/>
                </a:solidFill>
                <a:effectLst/>
                <a:latin typeface="+mn-ea"/>
              </a:rPr>
              <a:t>preprocessing</a:t>
            </a:r>
            <a:endParaRPr lang="ko-KR" altLang="en-US" sz="3600" b="1" dirty="0">
              <a:solidFill>
                <a:srgbClr val="554F4D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45BB806-C80D-4B6F-B8BD-EA052AE13938}"/>
              </a:ext>
            </a:extLst>
          </p:cNvPr>
          <p:cNvSpPr/>
          <p:nvPr/>
        </p:nvSpPr>
        <p:spPr>
          <a:xfrm>
            <a:off x="4871983" y="2783634"/>
            <a:ext cx="433137" cy="413886"/>
          </a:xfrm>
          <a:prstGeom prst="rightArrow">
            <a:avLst/>
          </a:prstGeom>
          <a:solidFill>
            <a:srgbClr val="F6E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EEDC0-C9C5-406D-9D2B-4C25FC1D59DC}"/>
              </a:ext>
            </a:extLst>
          </p:cNvPr>
          <p:cNvSpPr txBox="1"/>
          <p:nvPr/>
        </p:nvSpPr>
        <p:spPr>
          <a:xfrm>
            <a:off x="1750127" y="3781494"/>
            <a:ext cx="168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554F4D"/>
                </a:solidFill>
              </a:rPr>
              <a:t>형태소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6E088-604E-4818-81C7-74B0D3904486}"/>
              </a:ext>
            </a:extLst>
          </p:cNvPr>
          <p:cNvSpPr txBox="1"/>
          <p:nvPr/>
        </p:nvSpPr>
        <p:spPr>
          <a:xfrm>
            <a:off x="6486542" y="5944388"/>
            <a:ext cx="495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dirty="0" err="1">
                <a:effectLst/>
                <a:latin typeface="+mn-ea"/>
                <a:cs typeface="Times New Roman" panose="02020603050405020304" pitchFamily="18" charset="0"/>
              </a:rPr>
              <a:t>별점</a:t>
            </a:r>
            <a:r>
              <a:rPr lang="ko-KR" altLang="en-US" sz="1800" kern="100" dirty="0">
                <a:effectLst/>
                <a:latin typeface="+mn-ea"/>
                <a:cs typeface="Times New Roman" panose="02020603050405020304" pitchFamily="18" charset="0"/>
              </a:rPr>
              <a:t> 순으로 정렬 후 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token_ouput.csv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로 저장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ABC045-7AC1-4EE0-A4DA-599A9DFBCC53}"/>
              </a:ext>
            </a:extLst>
          </p:cNvPr>
          <p:cNvGrpSpPr/>
          <p:nvPr/>
        </p:nvGrpSpPr>
        <p:grpSpPr>
          <a:xfrm>
            <a:off x="87190" y="6395041"/>
            <a:ext cx="6096541" cy="369333"/>
            <a:chOff x="6194619" y="2681474"/>
            <a:chExt cx="6042902" cy="1632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F56EA0-F559-46D6-A99F-3030E9FD1111}"/>
                </a:ext>
              </a:extLst>
            </p:cNvPr>
            <p:cNvSpPr txBox="1"/>
            <p:nvPr/>
          </p:nvSpPr>
          <p:spPr>
            <a:xfrm>
              <a:off x="6194619" y="2681474"/>
              <a:ext cx="6042902" cy="163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/>
              <a:r>
                <a:rPr lang="ko-KR" altLang="en-US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→ </a:t>
              </a:r>
              <a:r>
                <a:rPr lang="ko-KR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텍스트</a:t>
              </a:r>
              <a:r>
                <a:rPr lang="ko-KR" altLang="ko-KR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리뷰가</a:t>
              </a:r>
              <a:r>
                <a:rPr lang="ko-KR" altLang="ko-KR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토큰화</a:t>
              </a:r>
              <a:r>
                <a:rPr lang="en-US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되어</a:t>
              </a:r>
              <a:r>
                <a:rPr lang="ko-KR" altLang="ko-KR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저장된</a:t>
              </a:r>
              <a:r>
                <a:rPr lang="ko-KR" altLang="ko-KR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것을</a:t>
              </a:r>
              <a:r>
                <a:rPr lang="ko-KR" altLang="ko-KR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확인할</a:t>
              </a:r>
              <a:r>
                <a:rPr lang="ko-KR" altLang="ko-KR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수</a:t>
              </a:r>
              <a:r>
                <a:rPr lang="ko-KR" altLang="ko-KR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ko-KR" altLang="ko-KR" sz="18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있음</a:t>
              </a:r>
              <a:endParaRPr lang="ko-KR" altLang="ko-KR" sz="2000" kern="100" dirty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8614D18-51F2-4D34-B6C4-23130B333C7F}"/>
                </a:ext>
              </a:extLst>
            </p:cNvPr>
            <p:cNvCxnSpPr>
              <a:cxnSpLocks/>
            </p:cNvCxnSpPr>
            <p:nvPr/>
          </p:nvCxnSpPr>
          <p:spPr>
            <a:xfrm>
              <a:off x="6225660" y="2836791"/>
              <a:ext cx="59808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6EB5677-E0C3-4AF2-BC02-1ADD677DB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27"/>
          <a:stretch/>
        </p:blipFill>
        <p:spPr>
          <a:xfrm>
            <a:off x="622300" y="1183931"/>
            <a:ext cx="4091818" cy="24859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C51D51-F96E-448D-A9D4-9ACE27B6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277" y="1289076"/>
            <a:ext cx="6676724" cy="459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3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58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  <a:latin typeface="+mn-ea"/>
              </a:rPr>
              <a:t>Data </a:t>
            </a:r>
            <a:r>
              <a:rPr lang="en-US" altLang="ko-KR" sz="3600" b="1" dirty="0">
                <a:solidFill>
                  <a:srgbClr val="554F4D"/>
                </a:solidFill>
                <a:effectLst/>
                <a:latin typeface="+mn-ea"/>
              </a:rPr>
              <a:t>preprocessing</a:t>
            </a:r>
            <a:endParaRPr lang="ko-KR" altLang="en-US" sz="3600" b="1" dirty="0">
              <a:solidFill>
                <a:srgbClr val="554F4D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2162F-D683-471E-AB4D-428F0CB55BAB}"/>
              </a:ext>
            </a:extLst>
          </p:cNvPr>
          <p:cNvSpPr txBox="1"/>
          <p:nvPr/>
        </p:nvSpPr>
        <p:spPr>
          <a:xfrm>
            <a:off x="1634622" y="3253333"/>
            <a:ext cx="205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solidFill>
                  <a:srgbClr val="554F4D"/>
                </a:solidFill>
                <a:latin typeface="+mn-ea"/>
              </a:rPr>
              <a:t>별점</a:t>
            </a:r>
            <a:r>
              <a:rPr lang="ko-KR" altLang="en-US" dirty="0">
                <a:solidFill>
                  <a:srgbClr val="554F4D"/>
                </a:solidFill>
                <a:latin typeface="+mn-ea"/>
              </a:rPr>
              <a:t> 별 리뷰 개수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B0A6B2-2AFF-4EEF-97EC-700A7578CB8F}"/>
              </a:ext>
            </a:extLst>
          </p:cNvPr>
          <p:cNvSpPr txBox="1"/>
          <p:nvPr/>
        </p:nvSpPr>
        <p:spPr>
          <a:xfrm>
            <a:off x="7445571" y="6114421"/>
            <a:ext cx="339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별점</a:t>
            </a:r>
            <a:r>
              <a:rPr lang="ko-KR" altLang="en-US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별로 단어 빈도수 출력</a:t>
            </a:r>
            <a:endParaRPr lang="ko-KR" altLang="en-US" dirty="0">
              <a:solidFill>
                <a:srgbClr val="554F4D"/>
              </a:solidFill>
              <a:latin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BE6E5DD-D15B-4C4F-B06E-C8CE74DB58FA}"/>
              </a:ext>
            </a:extLst>
          </p:cNvPr>
          <p:cNvSpPr/>
          <p:nvPr/>
        </p:nvSpPr>
        <p:spPr>
          <a:xfrm>
            <a:off x="4829554" y="1931500"/>
            <a:ext cx="570219" cy="4153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F6F1F8-62E7-4536-A0EA-5AB5E540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99" y="1289076"/>
            <a:ext cx="4064000" cy="19129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40A349-BBF6-444C-932C-9C6B3FB5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028" y="1143000"/>
            <a:ext cx="6648972" cy="497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6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58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  <a:latin typeface="+mn-ea"/>
              </a:rPr>
              <a:t>Data Analysis</a:t>
            </a:r>
            <a:endParaRPr lang="ko-KR" altLang="en-US" sz="3600" b="1" dirty="0">
              <a:solidFill>
                <a:srgbClr val="554F4D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C533F3-8652-4199-8B6D-A887027BADCE}"/>
              </a:ext>
            </a:extLst>
          </p:cNvPr>
          <p:cNvGrpSpPr/>
          <p:nvPr/>
        </p:nvGrpSpPr>
        <p:grpSpPr>
          <a:xfrm>
            <a:off x="10537142" y="1357819"/>
            <a:ext cx="1691123" cy="546219"/>
            <a:chOff x="6225660" y="2599324"/>
            <a:chExt cx="5980820" cy="26666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7E84D0-0D76-413C-8F2C-FE81B886D8D4}"/>
                </a:ext>
              </a:extLst>
            </p:cNvPr>
            <p:cNvSpPr txBox="1"/>
            <p:nvPr/>
          </p:nvSpPr>
          <p:spPr>
            <a:xfrm>
              <a:off x="6453568" y="2599324"/>
              <a:ext cx="1873049" cy="266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/>
              <a:r>
                <a:rPr lang="ko-KR" altLang="en-US" sz="2000" kern="100" dirty="0">
                  <a:latin typeface="+mn-ea"/>
                  <a:cs typeface="Times New Roman" panose="02020603050405020304" pitchFamily="18" charset="0"/>
                </a:rPr>
                <a:t>긍정도 계산</a:t>
              </a:r>
              <a:endParaRPr lang="ko-KR" altLang="ko-KR" sz="2000" kern="100" dirty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CA38B82-8F4A-4A2F-ACD2-08DCD9E5E95E}"/>
                </a:ext>
              </a:extLst>
            </p:cNvPr>
            <p:cNvCxnSpPr>
              <a:cxnSpLocks/>
            </p:cNvCxnSpPr>
            <p:nvPr/>
          </p:nvCxnSpPr>
          <p:spPr>
            <a:xfrm>
              <a:off x="6225660" y="2836791"/>
              <a:ext cx="59808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77BEBB-282E-42FE-AA71-18C243DD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89077"/>
            <a:ext cx="3112302" cy="3315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A0270-4035-442F-B59C-8B89363AE71F}"/>
              </a:ext>
            </a:extLst>
          </p:cNvPr>
          <p:cNvSpPr txBox="1"/>
          <p:nvPr/>
        </p:nvSpPr>
        <p:spPr>
          <a:xfrm>
            <a:off x="1179484" y="4596407"/>
            <a:ext cx="358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긍정 </a:t>
            </a:r>
            <a:r>
              <a:rPr lang="ko-KR" altLang="en-US" sz="2000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부정사전</a:t>
            </a:r>
            <a:endParaRPr lang="ko-KR" altLang="en-US" sz="2000" dirty="0">
              <a:solidFill>
                <a:srgbClr val="554F4D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2C4B48-BDC1-4336-BF42-0D28E0975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10"/>
          <a:stretch/>
        </p:blipFill>
        <p:spPr>
          <a:xfrm>
            <a:off x="622299" y="4996516"/>
            <a:ext cx="4777473" cy="1640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5DFEBA-A1CA-4F65-9E2F-CA44E1F69547}"/>
              </a:ext>
            </a:extLst>
          </p:cNvPr>
          <p:cNvSpPr txBox="1"/>
          <p:nvPr/>
        </p:nvSpPr>
        <p:spPr>
          <a:xfrm>
            <a:off x="1559293" y="6457890"/>
            <a:ext cx="384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긍정도 계산 코드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A27EC5C-4D8C-4DB4-A4EC-0EAD2A98C4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59"/>
          <a:stretch/>
        </p:blipFill>
        <p:spPr>
          <a:xfrm>
            <a:off x="6022076" y="1289075"/>
            <a:ext cx="4496666" cy="4851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F11E2-75D1-4DF3-90E0-022C5F890185}"/>
              </a:ext>
            </a:extLst>
          </p:cNvPr>
          <p:cNvSpPr txBox="1"/>
          <p:nvPr/>
        </p:nvSpPr>
        <p:spPr>
          <a:xfrm>
            <a:off x="6872484" y="6286986"/>
            <a:ext cx="2688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긍정도 데이터 추가</a:t>
            </a:r>
          </a:p>
        </p:txBody>
      </p:sp>
    </p:spTree>
    <p:extLst>
      <p:ext uri="{BB962C8B-B14F-4D97-AF65-F5344CB8AC3E}">
        <p14:creationId xmlns:p14="http://schemas.microsoft.com/office/powerpoint/2010/main" val="234168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7F2A5-964F-4227-909F-BD85671B037A}"/>
              </a:ext>
            </a:extLst>
          </p:cNvPr>
          <p:cNvSpPr/>
          <p:nvPr/>
        </p:nvSpPr>
        <p:spPr>
          <a:xfrm>
            <a:off x="5353250" y="650240"/>
            <a:ext cx="6096000" cy="555752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FDBD31-ECCB-4485-9389-6AF712744F1B}"/>
              </a:ext>
            </a:extLst>
          </p:cNvPr>
          <p:cNvCxnSpPr/>
          <p:nvPr/>
        </p:nvCxnSpPr>
        <p:spPr>
          <a:xfrm>
            <a:off x="5491472" y="2529900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114DC1-A60F-463B-819C-23B652FC4DAE}"/>
              </a:ext>
            </a:extLst>
          </p:cNvPr>
          <p:cNvSpPr txBox="1"/>
          <p:nvPr/>
        </p:nvSpPr>
        <p:spPr>
          <a:xfrm>
            <a:off x="7510814" y="1577541"/>
            <a:ext cx="1780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554F4D"/>
                </a:solidFill>
              </a:rPr>
              <a:t>Part 3.</a:t>
            </a:r>
            <a:endParaRPr lang="ko-KR" altLang="en-US" sz="4000" b="1" dirty="0">
              <a:solidFill>
                <a:srgbClr val="554F4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9155B-436F-490B-8364-26CF34647A0B}"/>
              </a:ext>
            </a:extLst>
          </p:cNvPr>
          <p:cNvSpPr txBox="1"/>
          <p:nvPr/>
        </p:nvSpPr>
        <p:spPr>
          <a:xfrm>
            <a:off x="7304637" y="3985537"/>
            <a:ext cx="2193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655D5B"/>
                </a:solidFill>
              </a:rPr>
              <a:t>평과 결과</a:t>
            </a:r>
          </a:p>
        </p:txBody>
      </p:sp>
    </p:spTree>
    <p:extLst>
      <p:ext uri="{BB962C8B-B14F-4D97-AF65-F5344CB8AC3E}">
        <p14:creationId xmlns:p14="http://schemas.microsoft.com/office/powerpoint/2010/main" val="409736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29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Research Result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3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C533F3-8652-4199-8B6D-A887027BADCE}"/>
              </a:ext>
            </a:extLst>
          </p:cNvPr>
          <p:cNvGrpSpPr/>
          <p:nvPr/>
        </p:nvGrpSpPr>
        <p:grpSpPr>
          <a:xfrm>
            <a:off x="7316084" y="5237385"/>
            <a:ext cx="4922901" cy="1386541"/>
            <a:chOff x="7283579" y="2128425"/>
            <a:chExt cx="4922901" cy="138654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D3CB65-97FD-4734-B5D5-272982D425A2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endParaRPr lang="ko-KR" altLang="en-US" sz="1600" spc="-15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7E84D0-0D76-413C-8F2C-FE81B886D8D4}"/>
                </a:ext>
              </a:extLst>
            </p:cNvPr>
            <p:cNvSpPr txBox="1"/>
            <p:nvPr/>
          </p:nvSpPr>
          <p:spPr>
            <a:xfrm>
              <a:off x="7283579" y="2128425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학습시킨 결과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CA38B82-8F4A-4A2F-ACD2-08DCD9E5E95E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208D7E-85D5-4A5B-B50A-5E691D13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8" y="1478082"/>
            <a:ext cx="9438120" cy="30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9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202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Feeling Analysis Result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3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892AB57-BFC2-4C8F-8FA5-D14665064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53943"/>
              </p:ext>
            </p:extLst>
          </p:nvPr>
        </p:nvGraphicFramePr>
        <p:xfrm>
          <a:off x="870348" y="1663108"/>
          <a:ext cx="10867996" cy="3183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2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만족도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가격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음질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디자인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0.88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0.90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0.86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0.91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사용성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품질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성능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기능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0.87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0.88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0.87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0.79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6F89BFC-DF28-4929-87FF-B6092AFAAEA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BD5C77-A296-456E-AED3-7A4DCB0AF56F}"/>
              </a:ext>
            </a:extLst>
          </p:cNvPr>
          <p:cNvGrpSpPr/>
          <p:nvPr/>
        </p:nvGrpSpPr>
        <p:grpSpPr>
          <a:xfrm>
            <a:off x="7316084" y="5237385"/>
            <a:ext cx="4922901" cy="1386541"/>
            <a:chOff x="7283579" y="2128425"/>
            <a:chExt cx="4922901" cy="13865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77485E-A49C-43E2-9503-69BA1D20413D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endParaRPr lang="ko-KR" altLang="en-US" sz="1600" spc="-15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8A0E48-8FE7-4706-8284-63118DF80772}"/>
                </a:ext>
              </a:extLst>
            </p:cNvPr>
            <p:cNvSpPr txBox="1"/>
            <p:nvPr/>
          </p:nvSpPr>
          <p:spPr>
            <a:xfrm>
              <a:off x="7283579" y="2128425"/>
              <a:ext cx="2935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감정 분석 결과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015D013-EE47-4A8A-91DC-B379BC619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2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7F2A5-964F-4227-909F-BD85671B037A}"/>
              </a:ext>
            </a:extLst>
          </p:cNvPr>
          <p:cNvSpPr/>
          <p:nvPr/>
        </p:nvSpPr>
        <p:spPr>
          <a:xfrm>
            <a:off x="5353250" y="650240"/>
            <a:ext cx="6096000" cy="555752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FDBD31-ECCB-4485-9389-6AF712744F1B}"/>
              </a:ext>
            </a:extLst>
          </p:cNvPr>
          <p:cNvCxnSpPr/>
          <p:nvPr/>
        </p:nvCxnSpPr>
        <p:spPr>
          <a:xfrm>
            <a:off x="5491472" y="2529900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114DC1-A60F-463B-819C-23B652FC4DAE}"/>
              </a:ext>
            </a:extLst>
          </p:cNvPr>
          <p:cNvSpPr txBox="1"/>
          <p:nvPr/>
        </p:nvSpPr>
        <p:spPr>
          <a:xfrm>
            <a:off x="7510814" y="1577541"/>
            <a:ext cx="1780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554F4D"/>
                </a:solidFill>
              </a:rPr>
              <a:t>Part 4.</a:t>
            </a:r>
            <a:endParaRPr lang="ko-KR" altLang="en-US" sz="4000" b="1" dirty="0">
              <a:solidFill>
                <a:srgbClr val="554F4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9155B-436F-490B-8364-26CF34647A0B}"/>
              </a:ext>
            </a:extLst>
          </p:cNvPr>
          <p:cNvSpPr txBox="1"/>
          <p:nvPr/>
        </p:nvSpPr>
        <p:spPr>
          <a:xfrm>
            <a:off x="7795956" y="3985537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655D5B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91464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Conclusion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4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F89BFC-DF28-4929-87FF-B6092AFAAEA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580A8299-360C-4747-9990-BAF80303C420}"/>
              </a:ext>
            </a:extLst>
          </p:cNvPr>
          <p:cNvSpPr/>
          <p:nvPr/>
        </p:nvSpPr>
        <p:spPr>
          <a:xfrm>
            <a:off x="811410" y="4234106"/>
            <a:ext cx="10926933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9248-07EE-4B52-B1A0-1C9EFF5FCD28}"/>
              </a:ext>
            </a:extLst>
          </p:cNvPr>
          <p:cNvSpPr txBox="1"/>
          <p:nvPr/>
        </p:nvSpPr>
        <p:spPr>
          <a:xfrm>
            <a:off x="1374386" y="4770591"/>
            <a:ext cx="97464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전체적으로 리뷰의 긍정도가 높을 것을 알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리뷰를 일일이 확인하지 않아도 카테고리별로 리뷰의 긍정도를 보고 어느 부분이 부족한지 어느 부분에서 사람들이 만족하는지를 직관적으로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8DE3523-FB36-4F51-B8F6-8A2C533CC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96813"/>
              </p:ext>
            </p:extLst>
          </p:nvPr>
        </p:nvGraphicFramePr>
        <p:xfrm>
          <a:off x="870347" y="1346466"/>
          <a:ext cx="10867996" cy="26464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만족도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가격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음질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디자인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0.88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0.90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0.86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0.91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0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사용성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품질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성능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기능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0.87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0.88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0.87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0.79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0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837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54F4D"/>
                </a:solidFill>
              </a:rPr>
              <a:t>A table of contents.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rgbClr val="554F4D"/>
                </a:solidFill>
              </a:rPr>
              <a:t>목차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D4B2C0-21A9-42A2-A2C1-3A47479C62A9}"/>
              </a:ext>
            </a:extLst>
          </p:cNvPr>
          <p:cNvSpPr/>
          <p:nvPr/>
        </p:nvSpPr>
        <p:spPr>
          <a:xfrm>
            <a:off x="1687782" y="1534848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CAD101-08CE-49A3-900D-1C3A952C1C47}"/>
              </a:ext>
            </a:extLst>
          </p:cNvPr>
          <p:cNvSpPr/>
          <p:nvPr/>
        </p:nvSpPr>
        <p:spPr>
          <a:xfrm>
            <a:off x="3085584" y="1534848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01701-204F-4197-84FF-966F231F0D9D}"/>
              </a:ext>
            </a:extLst>
          </p:cNvPr>
          <p:cNvSpPr txBox="1"/>
          <p:nvPr/>
        </p:nvSpPr>
        <p:spPr>
          <a:xfrm>
            <a:off x="2060427" y="1702905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2C4E7-5C20-4AE4-9EFB-CFFB081D978F}"/>
              </a:ext>
            </a:extLst>
          </p:cNvPr>
          <p:cNvSpPr txBox="1"/>
          <p:nvPr/>
        </p:nvSpPr>
        <p:spPr>
          <a:xfrm>
            <a:off x="3355579" y="1764460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연구 배경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8B97FC-9898-4CE5-A006-8BEAAAC0A41A}"/>
              </a:ext>
            </a:extLst>
          </p:cNvPr>
          <p:cNvSpPr/>
          <p:nvPr/>
        </p:nvSpPr>
        <p:spPr>
          <a:xfrm>
            <a:off x="1701609" y="2883846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7BC4E2-DC6F-4283-A77C-4B91F21E3C43}"/>
              </a:ext>
            </a:extLst>
          </p:cNvPr>
          <p:cNvSpPr/>
          <p:nvPr/>
        </p:nvSpPr>
        <p:spPr>
          <a:xfrm>
            <a:off x="3085584" y="2883846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DB4B2-D792-4A1F-9178-E3FEB971EF48}"/>
              </a:ext>
            </a:extLst>
          </p:cNvPr>
          <p:cNvSpPr txBox="1"/>
          <p:nvPr/>
        </p:nvSpPr>
        <p:spPr>
          <a:xfrm>
            <a:off x="2060427" y="3013503"/>
            <a:ext cx="476412" cy="707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33D82F-B3CF-4DA1-B337-7EF40F6E2967}"/>
              </a:ext>
            </a:extLst>
          </p:cNvPr>
          <p:cNvSpPr txBox="1"/>
          <p:nvPr/>
        </p:nvSpPr>
        <p:spPr>
          <a:xfrm>
            <a:off x="3355579" y="3075059"/>
            <a:ext cx="248177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시스템 구성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334BCB-DD33-496F-81DE-67F58DFC375D}"/>
              </a:ext>
            </a:extLst>
          </p:cNvPr>
          <p:cNvSpPr/>
          <p:nvPr/>
        </p:nvSpPr>
        <p:spPr>
          <a:xfrm>
            <a:off x="1701609" y="4232844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FB74-8A39-40FF-BA12-348821D8EF09}"/>
              </a:ext>
            </a:extLst>
          </p:cNvPr>
          <p:cNvSpPr/>
          <p:nvPr/>
        </p:nvSpPr>
        <p:spPr>
          <a:xfrm>
            <a:off x="3085584" y="4232844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93D34-11C2-48DE-86EE-D7ACA032BACE}"/>
              </a:ext>
            </a:extLst>
          </p:cNvPr>
          <p:cNvSpPr txBox="1"/>
          <p:nvPr/>
        </p:nvSpPr>
        <p:spPr>
          <a:xfrm>
            <a:off x="2073251" y="4400901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655D5B"/>
                </a:solidFill>
              </a:rPr>
              <a:t>3</a:t>
            </a:r>
            <a:endParaRPr lang="ko-KR" altLang="en-US" sz="4000" b="1" dirty="0">
              <a:solidFill>
                <a:srgbClr val="655D5B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494D8-82D7-438A-89A0-7D72E72F1D74}"/>
              </a:ext>
            </a:extLst>
          </p:cNvPr>
          <p:cNvSpPr txBox="1"/>
          <p:nvPr/>
        </p:nvSpPr>
        <p:spPr>
          <a:xfrm>
            <a:off x="3355579" y="4431678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rgbClr val="554F4D"/>
                </a:solidFill>
                <a:latin typeface="+mj-ea"/>
                <a:ea typeface="+mj-ea"/>
              </a:rPr>
              <a:t>평과 결과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D97990-20FF-49FE-BE7F-3CD54933E1C8}"/>
              </a:ext>
            </a:extLst>
          </p:cNvPr>
          <p:cNvSpPr/>
          <p:nvPr/>
        </p:nvSpPr>
        <p:spPr>
          <a:xfrm>
            <a:off x="1701609" y="5581842"/>
            <a:ext cx="1168400" cy="104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5C7AA6-1FAC-4C4B-BE86-D3A06630BC1B}"/>
              </a:ext>
            </a:extLst>
          </p:cNvPr>
          <p:cNvSpPr txBox="1"/>
          <p:nvPr/>
        </p:nvSpPr>
        <p:spPr>
          <a:xfrm>
            <a:off x="2089281" y="574989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655D5B"/>
                </a:solidFill>
              </a:rPr>
              <a:t>4</a:t>
            </a:r>
            <a:endParaRPr lang="ko-KR" altLang="en-US" sz="4000" b="1" dirty="0">
              <a:solidFill>
                <a:srgbClr val="655D5B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79D66C-0C1C-4F53-AC3D-B93C5D708B70}"/>
              </a:ext>
            </a:extLst>
          </p:cNvPr>
          <p:cNvSpPr/>
          <p:nvPr/>
        </p:nvSpPr>
        <p:spPr>
          <a:xfrm>
            <a:off x="3085584" y="5581842"/>
            <a:ext cx="8242300" cy="1044000"/>
          </a:xfrm>
          <a:prstGeom prst="rect">
            <a:avLst/>
          </a:prstGeom>
          <a:solidFill>
            <a:srgbClr val="F2D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EA88F-0F37-47B1-9E12-0944BB7BD923}"/>
              </a:ext>
            </a:extLst>
          </p:cNvPr>
          <p:cNvSpPr txBox="1"/>
          <p:nvPr/>
        </p:nvSpPr>
        <p:spPr>
          <a:xfrm>
            <a:off x="3355578" y="5780676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rgbClr val="554F4D"/>
                </a:solidFill>
                <a:latin typeface="+mj-ea"/>
                <a:ea typeface="+mj-ea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65003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4196282" y="2964190"/>
            <a:ext cx="3799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i="1" dirty="0">
                <a:solidFill>
                  <a:schemeClr val="bg1"/>
                </a:solidFill>
              </a:rPr>
              <a:t>감사합니다</a:t>
            </a:r>
            <a:r>
              <a:rPr lang="en-US" altLang="ko-KR" sz="5400" i="1" dirty="0">
                <a:solidFill>
                  <a:schemeClr val="bg1"/>
                </a:solidFill>
              </a:rPr>
              <a:t>.</a:t>
            </a:r>
            <a:endParaRPr lang="ko-KR" altLang="en-US" sz="5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19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7F2A5-964F-4227-909F-BD85671B037A}"/>
              </a:ext>
            </a:extLst>
          </p:cNvPr>
          <p:cNvSpPr/>
          <p:nvPr/>
        </p:nvSpPr>
        <p:spPr>
          <a:xfrm>
            <a:off x="5353250" y="650240"/>
            <a:ext cx="6096000" cy="555752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FDBD31-ECCB-4485-9389-6AF712744F1B}"/>
              </a:ext>
            </a:extLst>
          </p:cNvPr>
          <p:cNvCxnSpPr/>
          <p:nvPr/>
        </p:nvCxnSpPr>
        <p:spPr>
          <a:xfrm>
            <a:off x="5491472" y="2529900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114DC1-A60F-463B-819C-23B652FC4DAE}"/>
              </a:ext>
            </a:extLst>
          </p:cNvPr>
          <p:cNvSpPr txBox="1"/>
          <p:nvPr/>
        </p:nvSpPr>
        <p:spPr>
          <a:xfrm>
            <a:off x="7510814" y="1577541"/>
            <a:ext cx="1780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554F4D"/>
                </a:solidFill>
              </a:rPr>
              <a:t>Part 1.</a:t>
            </a:r>
            <a:endParaRPr lang="ko-KR" altLang="en-US" sz="4000" b="1" dirty="0">
              <a:solidFill>
                <a:srgbClr val="554F4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9155B-436F-490B-8364-26CF34647A0B}"/>
              </a:ext>
            </a:extLst>
          </p:cNvPr>
          <p:cNvSpPr txBox="1"/>
          <p:nvPr/>
        </p:nvSpPr>
        <p:spPr>
          <a:xfrm>
            <a:off x="7304636" y="398553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655D5B"/>
                </a:solidFill>
              </a:rPr>
              <a:t>연구 배경</a:t>
            </a: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523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Subject of Research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C533F3-8652-4199-8B6D-A887027BADCE}"/>
              </a:ext>
            </a:extLst>
          </p:cNvPr>
          <p:cNvGrpSpPr/>
          <p:nvPr/>
        </p:nvGrpSpPr>
        <p:grpSpPr>
          <a:xfrm>
            <a:off x="6211966" y="2005614"/>
            <a:ext cx="5980034" cy="1509352"/>
            <a:chOff x="6211966" y="2005614"/>
            <a:chExt cx="5980034" cy="150935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D3CB65-97FD-4734-B5D5-272982D425A2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endParaRPr lang="ko-KR" altLang="en-US" sz="1600" spc="-15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7E84D0-0D76-413C-8F2C-FE81B886D8D4}"/>
                </a:ext>
              </a:extLst>
            </p:cNvPr>
            <p:cNvSpPr txBox="1"/>
            <p:nvPr/>
          </p:nvSpPr>
          <p:spPr>
            <a:xfrm>
              <a:off x="6358897" y="2005614"/>
              <a:ext cx="5686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쇼핑몰 리뷰를 통한 상품 분석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CA38B82-8F4A-4A2F-ACD2-08DCD9E5E95E}"/>
                </a:ext>
              </a:extLst>
            </p:cNvPr>
            <p:cNvCxnSpPr>
              <a:cxnSpLocks/>
            </p:cNvCxnSpPr>
            <p:nvPr/>
          </p:nvCxnSpPr>
          <p:spPr>
            <a:xfrm>
              <a:off x="6211966" y="2779040"/>
              <a:ext cx="59800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9C7CFC-6B6D-4B40-B1A4-AABE0B7A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914717"/>
            <a:ext cx="5589666" cy="352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06E63-F212-4CDC-9878-24897051F90E}"/>
              </a:ext>
            </a:extLst>
          </p:cNvPr>
          <p:cNvSpPr txBox="1"/>
          <p:nvPr/>
        </p:nvSpPr>
        <p:spPr>
          <a:xfrm>
            <a:off x="6848539" y="3799339"/>
            <a:ext cx="4706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사장님이나 소비자들은 리뷰를 통해 많은 정보를 얻는다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 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하지만 많은 리뷰를 일일이 읽어봐야 하는 단점이 있다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 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감정사전을 통해 리뷰를 분석해서 카테고리별로 긍정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리뷰인지 부정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+mn-ea"/>
                <a:cs typeface="Times New Roman" panose="02020603050405020304" pitchFamily="18" charset="0"/>
              </a:rPr>
              <a:t>리뷰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인</a:t>
            </a:r>
            <a:r>
              <a:rPr lang="ko-KR" altLang="en-US" sz="1800" kern="100" dirty="0">
                <a:effectLst/>
                <a:latin typeface="+mn-ea"/>
                <a:cs typeface="Times New Roman" panose="02020603050405020304" pitchFamily="18" charset="0"/>
              </a:rPr>
              <a:t>지를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 한눈에 볼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수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있다면 쉽게 정보를 얻을 수 있다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0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94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Project Summary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4" name="그래픽 3" descr="배지 체크 표시1">
            <a:extLst>
              <a:ext uri="{FF2B5EF4-FFF2-40B4-BE49-F238E27FC236}">
                <a16:creationId xmlns:a16="http://schemas.microsoft.com/office/drawing/2014/main" id="{0CB374E3-98FB-4E1F-8974-FA039956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1916260"/>
            <a:ext cx="914400" cy="914400"/>
          </a:xfrm>
          <a:prstGeom prst="rect">
            <a:avLst/>
          </a:prstGeom>
        </p:spPr>
      </p:pic>
      <p:pic>
        <p:nvPicPr>
          <p:cNvPr id="25" name="그래픽 24" descr="배지 체크 표시1">
            <a:extLst>
              <a:ext uri="{FF2B5EF4-FFF2-40B4-BE49-F238E27FC236}">
                <a16:creationId xmlns:a16="http://schemas.microsoft.com/office/drawing/2014/main" id="{CA992483-C964-4113-9BFF-7029AFCBC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3429000"/>
            <a:ext cx="914400" cy="914400"/>
          </a:xfrm>
          <a:prstGeom prst="rect">
            <a:avLst/>
          </a:prstGeom>
        </p:spPr>
      </p:pic>
      <p:pic>
        <p:nvPicPr>
          <p:cNvPr id="26" name="그래픽 25" descr="배지 체크 표시1">
            <a:extLst>
              <a:ext uri="{FF2B5EF4-FFF2-40B4-BE49-F238E27FC236}">
                <a16:creationId xmlns:a16="http://schemas.microsoft.com/office/drawing/2014/main" id="{B078BB3F-B0DE-447E-8504-FC526134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494174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CB404B-6AB8-4E0A-B312-5319C38C963B}"/>
              </a:ext>
            </a:extLst>
          </p:cNvPr>
          <p:cNvSpPr txBox="1"/>
          <p:nvPr/>
        </p:nvSpPr>
        <p:spPr>
          <a:xfrm>
            <a:off x="2268486" y="1916260"/>
            <a:ext cx="9341587" cy="17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Review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란</a:t>
            </a:r>
            <a:r>
              <a:rPr lang="en-US" altLang="ko-KR" sz="2400" dirty="0">
                <a:latin typeface="+mn-ea"/>
              </a:rPr>
              <a:t>?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제품에 만족한 이유를 드러내는 비정형 데이터이며 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소비자의 솔직하고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의도되지 않은 데이터</a:t>
            </a:r>
          </a:p>
          <a:p>
            <a:pPr algn="just">
              <a:lnSpc>
                <a:spcPct val="120000"/>
              </a:lnSpc>
            </a:pPr>
            <a:endParaRPr lang="en-US" altLang="ko-KR" sz="28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EC5379-0130-4AB0-9E24-EF4B4BB1A3C9}"/>
              </a:ext>
            </a:extLst>
          </p:cNvPr>
          <p:cNvSpPr txBox="1"/>
          <p:nvPr/>
        </p:nvSpPr>
        <p:spPr>
          <a:xfrm>
            <a:off x="2268486" y="3639477"/>
            <a:ext cx="9341587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dirty="0">
                <a:latin typeface="+mn-ea"/>
              </a:rPr>
              <a:t>Text data : </a:t>
            </a:r>
            <a:r>
              <a:rPr lang="ko-KR" altLang="en-US" sz="2400" dirty="0">
                <a:latin typeface="+mn-ea"/>
              </a:rPr>
              <a:t>네이버 쇼핑의 </a:t>
            </a:r>
            <a:r>
              <a:rPr lang="en-US" altLang="ko-KR" sz="2400" dirty="0" err="1">
                <a:latin typeface="+mn-ea"/>
              </a:rPr>
              <a:t>AirPods</a:t>
            </a:r>
            <a:r>
              <a:rPr lang="ko-KR" altLang="en-US" sz="2400" dirty="0">
                <a:latin typeface="+mn-ea"/>
              </a:rPr>
              <a:t> 리뷰</a:t>
            </a:r>
            <a:endParaRPr lang="en-US" altLang="ko-KR" sz="2400" dirty="0">
              <a:solidFill>
                <a:srgbClr val="655D5B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9A1A3-881E-4F86-8B1D-F66EC7B8D24A}"/>
              </a:ext>
            </a:extLst>
          </p:cNvPr>
          <p:cNvSpPr txBox="1"/>
          <p:nvPr/>
        </p:nvSpPr>
        <p:spPr>
          <a:xfrm>
            <a:off x="2268486" y="5109149"/>
            <a:ext cx="9341587" cy="49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dirty="0" err="1">
                <a:latin typeface="+mn-ea"/>
              </a:rPr>
              <a:t>AirPods</a:t>
            </a:r>
            <a:r>
              <a:rPr lang="ko-KR" altLang="en-US" sz="2400" dirty="0">
                <a:latin typeface="+mn-ea"/>
              </a:rPr>
              <a:t> 리뷰 텍스트 마이닝으로 비교 분석</a:t>
            </a:r>
            <a:endParaRPr lang="ko-KR" altLang="en-US" sz="2400" dirty="0">
              <a:solidFill>
                <a:srgbClr val="655D5B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93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Research Course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DDB154-1059-4C9A-91A2-71A5E3B79CCC}"/>
              </a:ext>
            </a:extLst>
          </p:cNvPr>
          <p:cNvSpPr/>
          <p:nvPr/>
        </p:nvSpPr>
        <p:spPr>
          <a:xfrm>
            <a:off x="811411" y="2122282"/>
            <a:ext cx="2363206" cy="3592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네이버 쇼핑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AirPods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리뷰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DEB63-B6DE-421C-9762-965A372F2100}"/>
              </a:ext>
            </a:extLst>
          </p:cNvPr>
          <p:cNvSpPr/>
          <p:nvPr/>
        </p:nvSpPr>
        <p:spPr>
          <a:xfrm>
            <a:off x="811411" y="2122282"/>
            <a:ext cx="2363206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543337-8FE2-483C-97BF-AD0E5148B7E4}"/>
              </a:ext>
            </a:extLst>
          </p:cNvPr>
          <p:cNvSpPr/>
          <p:nvPr/>
        </p:nvSpPr>
        <p:spPr>
          <a:xfrm>
            <a:off x="9087086" y="2122282"/>
            <a:ext cx="2363206" cy="3592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생성된 긍정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부정어 사전으로 감정분석 진행 후 긍정도 비교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EE594A-0F52-436F-876F-1A634A9F47D1}"/>
              </a:ext>
            </a:extLst>
          </p:cNvPr>
          <p:cNvSpPr/>
          <p:nvPr/>
        </p:nvSpPr>
        <p:spPr>
          <a:xfrm>
            <a:off x="4794158" y="2122282"/>
            <a:ext cx="2363206" cy="3592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불용어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제거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형태소 분석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→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빈도수 분석으로 긍정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rPr>
              <a:t>〮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부정 사전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88077-3BAC-4CDB-A9E3-3D3695FA8E6A}"/>
              </a:ext>
            </a:extLst>
          </p:cNvPr>
          <p:cNvSpPr txBox="1"/>
          <p:nvPr/>
        </p:nvSpPr>
        <p:spPr>
          <a:xfrm>
            <a:off x="3756414" y="4120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09F20-5096-445F-9590-FAF27C8EB3EA}"/>
              </a:ext>
            </a:extLst>
          </p:cNvPr>
          <p:cNvSpPr txBox="1"/>
          <p:nvPr/>
        </p:nvSpPr>
        <p:spPr>
          <a:xfrm>
            <a:off x="7791298" y="4120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318F0-DC5D-4A16-841C-FA0A7D764665}"/>
              </a:ext>
            </a:extLst>
          </p:cNvPr>
          <p:cNvSpPr txBox="1"/>
          <p:nvPr/>
        </p:nvSpPr>
        <p:spPr>
          <a:xfrm>
            <a:off x="1214596" y="2270396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554F4D"/>
                </a:solidFill>
              </a:rPr>
              <a:t>데이터 수집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B95153-3007-4F69-BF6E-F42D6DA4653E}"/>
              </a:ext>
            </a:extLst>
          </p:cNvPr>
          <p:cNvSpPr/>
          <p:nvPr/>
        </p:nvSpPr>
        <p:spPr>
          <a:xfrm>
            <a:off x="4794154" y="2129130"/>
            <a:ext cx="2363206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90A6B-5AD5-48FF-A757-AB488E89CE6A}"/>
              </a:ext>
            </a:extLst>
          </p:cNvPr>
          <p:cNvSpPr txBox="1"/>
          <p:nvPr/>
        </p:nvSpPr>
        <p:spPr>
          <a:xfrm>
            <a:off x="5069098" y="2251504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554F4D"/>
                </a:solidFill>
              </a:rPr>
              <a:t>데이터 </a:t>
            </a:r>
            <a:r>
              <a:rPr lang="ko-KR" altLang="en-US" sz="2000" b="1" dirty="0" err="1">
                <a:solidFill>
                  <a:srgbClr val="554F4D"/>
                </a:solidFill>
              </a:rPr>
              <a:t>전처리</a:t>
            </a:r>
            <a:endParaRPr lang="ko-KR" altLang="en-US" sz="2000" b="1" dirty="0">
              <a:solidFill>
                <a:srgbClr val="554F4D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9CC3DD-0592-4076-BE95-241902AE58C5}"/>
              </a:ext>
            </a:extLst>
          </p:cNvPr>
          <p:cNvSpPr/>
          <p:nvPr/>
        </p:nvSpPr>
        <p:spPr>
          <a:xfrm>
            <a:off x="9087082" y="2122282"/>
            <a:ext cx="2363206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5A929-C310-4667-A33F-EB444D14D9C1}"/>
              </a:ext>
            </a:extLst>
          </p:cNvPr>
          <p:cNvSpPr txBox="1"/>
          <p:nvPr/>
        </p:nvSpPr>
        <p:spPr>
          <a:xfrm>
            <a:off x="9490267" y="225835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554F4D"/>
                </a:solidFill>
              </a:rPr>
              <a:t>데이터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F507F0-47FB-4476-9091-364A69DB5BFC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9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7F2A5-964F-4227-909F-BD85671B037A}"/>
              </a:ext>
            </a:extLst>
          </p:cNvPr>
          <p:cNvSpPr/>
          <p:nvPr/>
        </p:nvSpPr>
        <p:spPr>
          <a:xfrm>
            <a:off x="5353250" y="650240"/>
            <a:ext cx="6096000" cy="555752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FDBD31-ECCB-4485-9389-6AF712744F1B}"/>
              </a:ext>
            </a:extLst>
          </p:cNvPr>
          <p:cNvCxnSpPr/>
          <p:nvPr/>
        </p:nvCxnSpPr>
        <p:spPr>
          <a:xfrm>
            <a:off x="5491472" y="2529900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114DC1-A60F-463B-819C-23B652FC4DAE}"/>
              </a:ext>
            </a:extLst>
          </p:cNvPr>
          <p:cNvSpPr txBox="1"/>
          <p:nvPr/>
        </p:nvSpPr>
        <p:spPr>
          <a:xfrm>
            <a:off x="7510814" y="1577541"/>
            <a:ext cx="1780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554F4D"/>
                </a:solidFill>
              </a:rPr>
              <a:t>Part 2.</a:t>
            </a:r>
            <a:endParaRPr lang="ko-KR" altLang="en-US" sz="4000" b="1" dirty="0">
              <a:solidFill>
                <a:srgbClr val="554F4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9155B-436F-490B-8364-26CF34647A0B}"/>
              </a:ext>
            </a:extLst>
          </p:cNvPr>
          <p:cNvSpPr txBox="1"/>
          <p:nvPr/>
        </p:nvSpPr>
        <p:spPr>
          <a:xfrm>
            <a:off x="7073804" y="398553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655D5B"/>
                </a:solidFill>
              </a:rPr>
              <a:t>시스템 구성</a:t>
            </a:r>
          </a:p>
        </p:txBody>
      </p:sp>
    </p:spTree>
    <p:extLst>
      <p:ext uri="{BB962C8B-B14F-4D97-AF65-F5344CB8AC3E}">
        <p14:creationId xmlns:p14="http://schemas.microsoft.com/office/powerpoint/2010/main" val="416545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438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 err="1">
                <a:solidFill>
                  <a:srgbClr val="554F4D"/>
                </a:solidFill>
              </a:rPr>
              <a:t>Naver</a:t>
            </a:r>
            <a:r>
              <a:rPr lang="ko-KR" altLang="en-US" sz="3600" b="1" dirty="0">
                <a:solidFill>
                  <a:srgbClr val="554F4D"/>
                </a:solidFill>
              </a:rPr>
              <a:t> </a:t>
            </a:r>
            <a:r>
              <a:rPr lang="en-US" altLang="ko-KR" sz="3600" b="1" dirty="0">
                <a:solidFill>
                  <a:srgbClr val="554F4D"/>
                </a:solidFill>
              </a:rPr>
              <a:t>Shopping</a:t>
            </a:r>
            <a:r>
              <a:rPr lang="ko-KR" altLang="en-US" sz="3600" b="1" dirty="0">
                <a:solidFill>
                  <a:srgbClr val="554F4D"/>
                </a:solidFill>
              </a:rPr>
              <a:t> </a:t>
            </a:r>
            <a:r>
              <a:rPr lang="en-US" altLang="ko-KR" sz="3600" b="1" dirty="0">
                <a:solidFill>
                  <a:srgbClr val="554F4D"/>
                </a:solidFill>
              </a:rPr>
              <a:t>Review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4" name="그래픽 3" descr="배지 체크 표시1">
            <a:extLst>
              <a:ext uri="{FF2B5EF4-FFF2-40B4-BE49-F238E27FC236}">
                <a16:creationId xmlns:a16="http://schemas.microsoft.com/office/drawing/2014/main" id="{0CB374E3-98FB-4E1F-8974-FA039956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1254628"/>
            <a:ext cx="914400" cy="914400"/>
          </a:xfrm>
          <a:prstGeom prst="rect">
            <a:avLst/>
          </a:prstGeom>
        </p:spPr>
      </p:pic>
      <p:pic>
        <p:nvPicPr>
          <p:cNvPr id="25" name="그래픽 24" descr="배지 체크 표시1">
            <a:extLst>
              <a:ext uri="{FF2B5EF4-FFF2-40B4-BE49-F238E27FC236}">
                <a16:creationId xmlns:a16="http://schemas.microsoft.com/office/drawing/2014/main" id="{CA992483-C964-4113-9BFF-7029AFCBC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2169028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CB404B-6AB8-4E0A-B312-5319C38C963B}"/>
              </a:ext>
            </a:extLst>
          </p:cNvPr>
          <p:cNvSpPr txBox="1"/>
          <p:nvPr/>
        </p:nvSpPr>
        <p:spPr>
          <a:xfrm>
            <a:off x="2268485" y="1502057"/>
            <a:ext cx="9341587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/>
              <a:t>네이버 쇼핑은 ‘</a:t>
            </a:r>
            <a:r>
              <a:rPr lang="en-US" altLang="ko-KR" sz="2000" dirty="0" err="1"/>
              <a:t>AirPods</a:t>
            </a:r>
            <a:r>
              <a:rPr lang="ko-KR" altLang="en-US" sz="2000" dirty="0"/>
              <a:t>’ 을 판매하는 모든 사이트의 리뷰를 볼 수 있음</a:t>
            </a:r>
            <a:endParaRPr lang="en-US" altLang="ko-KR" sz="20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EC5379-0130-4AB0-9E24-EF4B4BB1A3C9}"/>
              </a:ext>
            </a:extLst>
          </p:cNvPr>
          <p:cNvSpPr txBox="1"/>
          <p:nvPr/>
        </p:nvSpPr>
        <p:spPr>
          <a:xfrm>
            <a:off x="2268485" y="2413605"/>
            <a:ext cx="9341587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/>
              <a:t>리뷰의 주제 별로 카테고리화 되어있음</a:t>
            </a:r>
            <a:endParaRPr lang="en-US" altLang="ko-KR" sz="20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6F7FA6-1143-462A-B67B-29339B2A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85" y="3249496"/>
            <a:ext cx="8468829" cy="3362406"/>
          </a:xfrm>
          <a:prstGeom prst="rect">
            <a:avLst/>
          </a:prstGeom>
        </p:spPr>
      </p:pic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77B9019D-6911-4F3B-B489-C15219F70AC8}"/>
              </a:ext>
            </a:extLst>
          </p:cNvPr>
          <p:cNvSpPr/>
          <p:nvPr/>
        </p:nvSpPr>
        <p:spPr>
          <a:xfrm>
            <a:off x="455178" y="4910272"/>
            <a:ext cx="1219986" cy="999639"/>
          </a:xfrm>
          <a:prstGeom prst="wedgeEllipseCallout">
            <a:avLst>
              <a:gd name="adj1" fmla="val 55883"/>
              <a:gd name="adj2" fmla="val -5534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리뷰를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작성한 사이트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2639D8-72B0-4374-B9B2-C3D7F64DE0C2}"/>
              </a:ext>
            </a:extLst>
          </p:cNvPr>
          <p:cNvSpPr/>
          <p:nvPr/>
        </p:nvSpPr>
        <p:spPr>
          <a:xfrm>
            <a:off x="7007192" y="4129238"/>
            <a:ext cx="2229501" cy="24063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12DC8564-7D14-47A9-B4D3-9EC678D544EF}"/>
              </a:ext>
            </a:extLst>
          </p:cNvPr>
          <p:cNvSpPr/>
          <p:nvPr/>
        </p:nvSpPr>
        <p:spPr>
          <a:xfrm>
            <a:off x="6871385" y="3430210"/>
            <a:ext cx="1675849" cy="885524"/>
          </a:xfrm>
          <a:prstGeom prst="wedgeEllipseCallout">
            <a:avLst>
              <a:gd name="adj1" fmla="val -44673"/>
              <a:gd name="adj2" fmla="val 48576"/>
            </a:avLst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리뷰의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31732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9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Data Collection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C533F3-8652-4199-8B6D-A887027BADCE}"/>
              </a:ext>
            </a:extLst>
          </p:cNvPr>
          <p:cNvGrpSpPr/>
          <p:nvPr/>
        </p:nvGrpSpPr>
        <p:grpSpPr>
          <a:xfrm>
            <a:off x="7911966" y="1932234"/>
            <a:ext cx="4294514" cy="1582732"/>
            <a:chOff x="7283579" y="1932234"/>
            <a:chExt cx="4922901" cy="15827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D3CB65-97FD-4734-B5D5-272982D425A2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endParaRPr lang="ko-KR" altLang="en-US" sz="1600" spc="-15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7E84D0-0D76-413C-8F2C-FE81B886D8D4}"/>
                </a:ext>
              </a:extLst>
            </p:cNvPr>
            <p:cNvSpPr txBox="1"/>
            <p:nvPr/>
          </p:nvSpPr>
          <p:spPr>
            <a:xfrm>
              <a:off x="7283579" y="1932234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Crawling Code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CA38B82-8F4A-4A2F-ACD2-08DCD9E5E95E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B432E52-3877-41A1-9FCB-02BB62D1EE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2299" y="1254627"/>
            <a:ext cx="7289667" cy="55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384</Words>
  <Application>Microsoft Office PowerPoint</Application>
  <PresentationFormat>와이드스크린</PresentationFormat>
  <Paragraphs>132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이롭게 바탕체 Medium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진희정</cp:lastModifiedBy>
  <cp:revision>141</cp:revision>
  <dcterms:created xsi:type="dcterms:W3CDTF">2020-05-03T01:37:17Z</dcterms:created>
  <dcterms:modified xsi:type="dcterms:W3CDTF">2021-06-02T09:11:01Z</dcterms:modified>
</cp:coreProperties>
</file>